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57" r:id="rId3"/>
    <p:sldId id="259" r:id="rId4"/>
    <p:sldId id="1555" r:id="rId5"/>
    <p:sldId id="313" r:id="rId6"/>
    <p:sldId id="311" r:id="rId7"/>
    <p:sldId id="1542" r:id="rId8"/>
    <p:sldId id="378" r:id="rId9"/>
    <p:sldId id="379" r:id="rId10"/>
    <p:sldId id="377" r:id="rId11"/>
    <p:sldId id="1569" r:id="rId12"/>
    <p:sldId id="293" r:id="rId13"/>
    <p:sldId id="1558" r:id="rId14"/>
    <p:sldId id="305" r:id="rId15"/>
    <p:sldId id="256" r:id="rId16"/>
    <p:sldId id="1570" r:id="rId17"/>
    <p:sldId id="295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2"/>
    <p:restoredTop sz="86471"/>
  </p:normalViewPr>
  <p:slideViewPr>
    <p:cSldViewPr snapToGrid="0" showGuides="1">
      <p:cViewPr>
        <p:scale>
          <a:sx n="148" d="100"/>
          <a:sy n="148" d="100"/>
        </p:scale>
        <p:origin x="4752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010C-5C67-1D47-94A3-3D96F73BE05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F3770-2CAA-9745-A23A-E7878E7A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5959D87E-274D-1925-402A-B18EC790EE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FC78E2A5-75F7-ABE9-B3F9-B2D07A86F1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6D0D032-0FB3-122D-F469-61F2B1A0A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0E0D1-8268-4641-9C06-D649080F87D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86145-98C1-AB43-B8B3-75BC5505F8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9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7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F3770-2CAA-9745-A23A-E7878E7A5B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7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temporally-resolved techniques enable lineage tracing using Crispr-cas9 scarring or lentiviral barcoding, although challenges related to sensitivity and resolution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1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7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tissue = networks of interacting cells.</a:t>
            </a:r>
          </a:p>
          <a:p>
            <a:endParaRPr lang="en-US" dirty="0"/>
          </a:p>
          <a:p>
            <a:r>
              <a:rPr lang="en-US" dirty="0"/>
              <a:t>Advances in sequencing technologies have revealed specificity in transcription.</a:t>
            </a:r>
          </a:p>
          <a:p>
            <a:endParaRPr lang="en-US" dirty="0"/>
          </a:p>
          <a:p>
            <a:r>
              <a:rPr lang="en-US" dirty="0"/>
              <a:t>bulk tissue  = cell average level</a:t>
            </a:r>
          </a:p>
          <a:p>
            <a:endParaRPr lang="en-US" dirty="0"/>
          </a:p>
          <a:p>
            <a:r>
              <a:rPr lang="en-US" dirty="0"/>
              <a:t>scRNA-seq = limited ability to achieve adequate representation of all cell types and transcripts in a tissue and lack spatial context </a:t>
            </a:r>
          </a:p>
          <a:p>
            <a:endParaRPr lang="en-US" dirty="0"/>
          </a:p>
          <a:p>
            <a:r>
              <a:rPr lang="en-US" dirty="0"/>
              <a:t>Spatial transcriptomics =  Eliminate need to liberate viable and rare cells from a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transcriptomics has broad applications from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tissue development where we might be interested in the spatial and temporal nature of gene expression during stages of growth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tissue architecture where we might be interested in how certain cell subpopulations interact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disease development and progression where we might be interested in which cells are in close contact in the microenvironment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3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foundation for many of today’s current technologies was built between the late 1970’s and early 2000’s including: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laser capture microscopy publication in 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cDNA microarray in 1995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single molecular FISH publication in 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2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7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4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64A7-B967-69E6-7B1A-4BCC97FC5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3A9CF-6D47-AF46-AC70-C72E09634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1E1E-DB24-D12F-0D29-208314CC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607C-D605-1584-9155-EDC98C4D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C559D-FAD9-09A4-5715-1737D508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BBEA-5FE0-9704-723F-02BF3051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FE7B5-4DF3-37DD-1752-781E1FFD7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2B72-9CCF-0829-0B7A-B4A64B88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71925-D364-19F5-1A20-055AF9C7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AE345-4F23-7519-E4ED-3F2A7866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0B402-D12F-665F-8D80-660454AF6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B15F8-F878-96AB-EC85-889960E4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A63D4-DFF2-0D43-0DF2-5D4FA202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5EDC-C7B0-F2C5-3CF8-E26E8220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4272A-37AF-EA3E-BF52-A703D8E8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F82DE8-AE21-6D87-D8B1-4D8D01C8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18D0-A629-9347-B595-5E9452F9BE34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6C857-2CBE-16B2-7520-DA87CF30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2A7DAC-8218-8BC8-A418-EC9712B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52EE0-864F-4A43-BF1B-4663F9527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32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utterfly gust_sm.eps">
            <a:extLst>
              <a:ext uri="{FF2B5EF4-FFF2-40B4-BE49-F238E27FC236}">
                <a16:creationId xmlns:a16="http://schemas.microsoft.com/office/drawing/2014/main" id="{3C652A56-9DCA-33D5-4EC3-AEFEBC344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67" y="664634"/>
            <a:ext cx="4303184" cy="413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AF211-CAAC-33C7-298F-B559E77CDEE1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C9AC233-C31C-8883-F306-31A57F7271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197"/>
            <a:ext cx="60960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ED2EC2-7E76-ADC5-0662-F84AE855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CCBF2-FFBB-DC4A-8A2E-9798E798245B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256686-9F69-6943-D3F3-0F1C0B01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4BA99B-5A40-51B9-24CE-34B4FB9F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8A056-773D-824C-902A-6AD2135F33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9F17958-1183-89FA-1409-FD39D25604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67" y="6040967"/>
            <a:ext cx="3183467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Butterfly gust_sm.eps">
            <a:extLst>
              <a:ext uri="{FF2B5EF4-FFF2-40B4-BE49-F238E27FC236}">
                <a16:creationId xmlns:a16="http://schemas.microsoft.com/office/drawing/2014/main" id="{8EA68EA6-9E10-6D4E-B810-5C277B6204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67" y="664634"/>
            <a:ext cx="4303184" cy="413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1A22C-323E-E719-BC58-56643C2890AA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197"/>
            <a:ext cx="60960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7273E08-2D68-C920-B061-D6C42DFA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23367-22B5-1E46-A7E4-C3FEC0E3937D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9F131F-022F-8849-CE23-1FF1C285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4441D7-610B-874E-ABD5-F67BEE7A19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344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CF441-B75F-D606-0B02-81613D5D44C9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390158-891C-CB96-A4FB-3582E774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67" y="6040967"/>
            <a:ext cx="3183467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197"/>
            <a:ext cx="109728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EE2693C-4E51-85F5-4F64-6385C5DF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0B796-35B0-384A-A8FB-8C4A6F01AF7C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81D6E-E4F9-9F5D-2766-C8D80241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FB134D-197A-5AF8-1932-8C49904B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A83BC-7E97-BF43-81DC-B0D5BA7F6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172039-3BC4-408E-9A53-DA813A16BA98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E3CF7CA-0B4F-46FB-2439-4F07FC171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F4DCE46-2B2C-CC7E-127E-A11A0F5F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C9E06-44DE-8544-84CF-1F94DA5F8993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303259-610D-23A5-684A-E1B6375D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3F5C1F0-D89C-78AA-0929-1A969D6C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56C62-F5CC-134E-82D3-F5999200AB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497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F82DE8-AE21-6D87-D8B1-4D8D01C8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18D0-A629-9347-B595-5E9452F9BE34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6C857-2CBE-16B2-7520-DA87CF30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2A7DAC-8218-8BC8-A418-EC9712B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52EE0-864F-4A43-BF1B-4663F9527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71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78649DC-6400-853F-B639-9061B45A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451FB5D-5CA0-EC42-876B-22973319BB1E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72B0BB4-EDCA-FD02-B5A3-0C68A910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218D171-A155-677E-21BA-E4C6B5A7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8E2C233-186D-8143-9AF6-D4EE0FBA4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21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B2E5A-A817-0AAB-62A2-5C991216A20F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E5BA850-EB31-8929-6965-5B2AA1A9D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Hummingbird .png">
            <a:extLst>
              <a:ext uri="{FF2B5EF4-FFF2-40B4-BE49-F238E27FC236}">
                <a16:creationId xmlns:a16="http://schemas.microsoft.com/office/drawing/2014/main" id="{369267F5-A0DE-9E3F-3A7E-F5A570FF5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1386417"/>
            <a:ext cx="164253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AB5CFB9-C0D9-FAD1-E761-65941952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7D1F4-D04F-CE48-8819-62F73218500E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BC6409-5C33-4B16-6BD1-87CED98D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C365DC4-DC9A-6F0D-92D5-B9547195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E2251-041A-D545-9416-D81766829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75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E6FA-45E5-C42D-8588-71DF0E9B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8F20-C627-B919-A283-D25824DDB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402A-FA39-F2A5-F025-7C140DC4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3D2AA-07DD-32A8-1148-08B5E63B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913B5-F16E-5B43-F446-F9B10826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81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7D509-86D1-CAE7-0D09-737C03A4252E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F10033B-DDD1-DCC0-2618-0373069A9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Rabbit.png">
            <a:extLst>
              <a:ext uri="{FF2B5EF4-FFF2-40B4-BE49-F238E27FC236}">
                <a16:creationId xmlns:a16="http://schemas.microsoft.com/office/drawing/2014/main" id="{1D7307E8-AF56-54E4-44C9-67D837081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15533"/>
            <a:ext cx="1320800" cy="125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4E3EF4-E096-D423-E5D8-86A54F1B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43D11-DC44-F947-9F02-FABEC58D3D79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AC0D49-B646-CD29-42FE-AF9598E2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E9FA30-2613-14C6-4338-4BD56749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FEB32-B28B-6C4B-ABA4-D9C8EF0457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850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23BEA-79D3-B3AF-9801-F09BACF2C35C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B4CCB0E-FA74-4BA8-41EE-E05E7F5E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Squirrel.png">
            <a:extLst>
              <a:ext uri="{FF2B5EF4-FFF2-40B4-BE49-F238E27FC236}">
                <a16:creationId xmlns:a16="http://schemas.microsoft.com/office/drawing/2014/main" id="{A7548700-B001-4F36-FC39-54814ED9A1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66850"/>
            <a:ext cx="1202267" cy="125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F51D94-0542-10B2-9948-8F044B2A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8CD3-D304-A84E-AF62-9C7008153B6B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B74EB9-ED4E-89E5-545B-CFFE88EC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6BB7E9-8519-60DB-9877-DA971EE3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9437A-CB66-C946-B141-F10B3A973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9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0D93B4-3AB5-0C5C-30A8-FE75F2FA6BB4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F9DA437-6FB4-E6E8-E6FA-1FCB3F95C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Turtle.png">
            <a:extLst>
              <a:ext uri="{FF2B5EF4-FFF2-40B4-BE49-F238E27FC236}">
                <a16:creationId xmlns:a16="http://schemas.microsoft.com/office/drawing/2014/main" id="{C144DA7E-974D-7CFA-96B4-347F1675ED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1" y="1276351"/>
            <a:ext cx="1540933" cy="154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0297A9-720D-43E9-C8DA-B6DF1C13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B131F-67F9-904F-BB23-D817C3274D79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393DF79-429A-A38A-259B-C4C6BCC4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C3A3F7C-FEC9-AA2F-658A-BBAF10E3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D804FD-0084-3746-9BE8-02D02CFEA2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913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7941F81-7277-34BA-A41F-E3FB2051D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128735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506581" y="1600201"/>
            <a:ext cx="507581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857DA4-4029-0082-21CC-7139E20737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A583B-0F85-DE4C-BC72-55D92DF41BD5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81DFCB-216A-582E-F590-0CCB4E6BE7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22BD163-87C3-0300-4AB9-05137B2B9A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0B08985-CF97-1746-A1E0-A4B30A2E03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13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BA38D4-8A43-BD22-747D-4D6775BD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FBDEA-60C4-BD45-85B5-8E73AB7ED2C3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74DFB-D2D6-547F-2398-D68BB968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882DB8-ABE1-9DAE-B0C1-43E9CA8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9A126-92A6-554C-A7E1-AE4D3408D3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927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EBEF747-9BEA-5C1A-DECD-4D6D0DB9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53F066C-590B-254F-87D5-92EB08D92FD5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609C333-3962-D01B-4F86-C58D6F85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90A08C5-AE2C-C50B-F8B1-5642B694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F53525-EAA4-9242-8D9D-4303D5F55D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94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9B643-236A-446B-8A8A-7B8DB484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B1B4-7305-4B78-AFA8-8EADAE5610BD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D0113-B81E-401A-AC03-03BD7A1D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8AC93-78D9-48A9-B1AC-A5F57095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C33DD-9AFA-4313-9044-405E37852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51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6A01-C5DC-D293-B93B-5A117203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4A518-0B65-2CC1-6445-2A40D386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E5DF-6261-974D-92C3-6EA284D64A88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A1CD-8996-7049-C259-4C4E3B74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91324-D01A-ABAA-8D3E-C1691BC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7997-6D6D-4140-8136-6DBE334DB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5021-6C06-7778-D8D3-87F6107D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A643-DB3E-EE99-E5B3-F4FF8E52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014B0-019A-3A7B-62EC-9C5351A3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151F-458A-3496-6EEE-0B204916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3549-84A9-0156-3DC9-992CCF2D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B1BB-6619-E2E3-D362-31536078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8664-49E4-EFA8-6AEF-5B95B5B32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71D3C-C420-FF64-C966-82C205BE6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0C60A-6914-A1BE-4BD3-D994C4A1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F996-E94F-5AE5-C7E8-CD2866A8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4E86-8F35-363B-FC43-9D7CD13A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32AD-4566-4B61-B95A-13C73FF3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FAB09-5780-4BAB-E2A8-7382EACC9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651EC-CED2-0657-B3E2-161D9FF36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9DFE1-E22D-0C59-96F8-04EBCCEB8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1984A-1A5D-C1D0-2763-E73D29FCC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E5132-DE17-9965-DD3A-D66D7C66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5F3F6-8652-6F00-04FC-24A57B23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41624-2404-7936-D688-702C7592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3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4BD4-E1F6-C224-D4B5-E67E34CC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7CE79-16EF-B79C-25DE-127330D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6E06F-90F5-C9C2-9F7B-D93346F9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F4D95-4576-663F-CC9B-F9008836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A92D9-D441-EBE9-AA81-B241974B5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D282E-0C2B-E2EB-B5B6-B0770412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50F0-9A51-802B-5D51-7F568718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5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3917-3EE7-2C31-0DF8-2A593495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4E15-D81F-6774-5E42-07C69522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63FB1-346A-D251-AF45-57561F65E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4ECA2-727D-F824-3357-317B222F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88B4-DDB3-E287-4E4A-F275A053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DF692-9A6E-267D-795D-A1906830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222A-4971-307E-FC9B-59C4A7F7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AE4BD-BFB6-758D-3449-F92DCCBE0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86864-8F7F-0B38-379F-BE0CE1D4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7786C-4637-A5B8-D74E-800DD5F6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ED198-B198-88ED-5A70-AC64EC5C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BC2DF-E08B-A0A9-4B6F-6B6E25D4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DF0FD-102A-E90D-5FB4-54AE4F55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F2BBC-2569-070B-C57C-2D98BFAE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0867F-9BD4-6E5B-C0D8-15D0CCFC3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4B559-BE72-4F4D-8286-22898BD43869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6415-20B4-D179-C6F4-52070D28A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FC167-D9F9-7E23-5189-558AA732F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1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4A39B06-D5D5-B7C6-ADFE-CE6EAF8D48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C437560-0F84-4F4B-EC22-37B48EEFD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4AE7-3D63-AD41-9602-6AD69F8B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B9298CA-E5BA-F445-93EC-B503553BDD9E}" type="datetime1">
              <a:rPr lang="en-US" altLang="en-US"/>
              <a:pPr>
                <a:defRPr/>
              </a:pPr>
              <a:t>4/23/25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B3E8-D4EC-2247-BF05-1833EC592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553DB-ED7B-524F-BE15-997936F41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b="1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98893B70-79A4-F14F-85E9-7F789D291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71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defTabSz="609585" rtl="0" eaLnBrk="0" fontAlgn="base" hangingPunct="0">
        <a:spcBef>
          <a:spcPct val="0"/>
        </a:spcBef>
        <a:spcAft>
          <a:spcPct val="0"/>
        </a:spcAft>
        <a:defRPr sz="5867" b="1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Arial"/>
          <a:ea typeface="Geneva" charset="0"/>
          <a:cs typeface="Arial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xia2018.wixsite.com/box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D2926C2F-1ECC-ACA8-3E79-7EB3964C5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96" y="773279"/>
            <a:ext cx="9664391" cy="2743200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45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scRGOT</a:t>
            </a:r>
            <a: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Coder Upgrade:</a:t>
            </a:r>
            <a:b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Spatial Transcriptomics</a:t>
            </a:r>
          </a:p>
        </p:txBody>
      </p:sp>
      <p:sp>
        <p:nvSpPr>
          <p:cNvPr id="17410" name="Subtitle 2">
            <a:extLst>
              <a:ext uri="{FF2B5EF4-FFF2-40B4-BE49-F238E27FC236}">
                <a16:creationId xmlns:a16="http://schemas.microsoft.com/office/drawing/2014/main" id="{2D4967A8-A7D1-A645-9780-F433BC9D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43022"/>
            <a:ext cx="8534400" cy="1536538"/>
          </a:xfrm>
        </p:spPr>
        <p:txBody>
          <a:bodyPr>
            <a:no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Corinne Strawser, PhD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Bioinformatics Scientist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Dr. Elaine </a:t>
            </a:r>
            <a:r>
              <a:rPr lang="en-US" sz="2400" dirty="0" err="1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Mardis</a:t>
            </a: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 &amp; Dr. Katie Miller Labs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Institute for Genomic Medicine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400" dirty="0">
              <a:solidFill>
                <a:srgbClr val="7F7F7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6081-0EE4-EC46-39FE-956A4B52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10X Genomics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HD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79071-A978-BB9B-25EC-BD7E3B41B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30792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B720D-B064-4827-94B8-A87175921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4704"/>
            <a:ext cx="5157787" cy="3684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Very well documented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Microscopy image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FFPE, fresh frozen, and fixed frozen (HD and LD v2) or fresh frozen (LD v1)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co-detection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Customizable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Any species (LD v1)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D12079-F103-EA28-7624-AAF1313A4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30792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C24784-73C0-6804-F1EF-29E22919C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4704"/>
            <a:ext cx="5183188" cy="3684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U-Pick: subcellular (HD) or multi-cellular (LD)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Probe-based (HD &amp; LD v2) –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HD 3’ coming soon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CytAssist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required (HD &amp; LD v2)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Mouse or human (HD &amp; LD v2)</a:t>
            </a:r>
          </a:p>
          <a:p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6AE3-447F-2F5A-6BBE-8F946CD5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7164"/>
            <a:ext cx="10972800" cy="1143000"/>
          </a:xfrm>
        </p:spPr>
        <p:txBody>
          <a:bodyPr/>
          <a:lstStyle/>
          <a:p>
            <a:r>
              <a:rPr lang="en-US" sz="4500" dirty="0"/>
              <a:t>Spatial Transcriptomics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658B0-AC47-263D-D8C2-B7529D531450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Zucha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Abaffy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Kubista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(2024). A practical guide to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101276.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265AF1-D4C3-F679-05B6-FF6E799CA764}"/>
              </a:ext>
            </a:extLst>
          </p:cNvPr>
          <p:cNvGrpSpPr/>
          <p:nvPr/>
        </p:nvGrpSpPr>
        <p:grpSpPr>
          <a:xfrm>
            <a:off x="2908857" y="2152922"/>
            <a:ext cx="2675343" cy="1000127"/>
            <a:chOff x="3264703" y="2187059"/>
            <a:chExt cx="2675343" cy="100012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6FF9FCD-08D5-3A26-B8C9-95E59A7A77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3" t="24148" r="50393" b="64202"/>
            <a:stretch/>
          </p:blipFill>
          <p:spPr bwMode="auto">
            <a:xfrm>
              <a:off x="3264703" y="2187059"/>
              <a:ext cx="1109383" cy="1000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6C100-4CB4-7874-E642-D49599269BBE}"/>
                </a:ext>
              </a:extLst>
            </p:cNvPr>
            <p:cNvSpPr txBox="1"/>
            <p:nvPr/>
          </p:nvSpPr>
          <p:spPr>
            <a:xfrm>
              <a:off x="4323898" y="2317790"/>
              <a:ext cx="16161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Image registration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Segmentation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7771C-8B72-77CC-13D6-98997EE57FB8}"/>
              </a:ext>
            </a:extLst>
          </p:cNvPr>
          <p:cNvGrpSpPr/>
          <p:nvPr/>
        </p:nvGrpSpPr>
        <p:grpSpPr>
          <a:xfrm>
            <a:off x="2904548" y="4340456"/>
            <a:ext cx="2407641" cy="1070527"/>
            <a:chOff x="3264703" y="3317918"/>
            <a:chExt cx="2407641" cy="107052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ADC9857-788A-A720-D4EA-EEF3843C01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17" t="23798" b="64553"/>
            <a:stretch/>
          </p:blipFill>
          <p:spPr bwMode="auto">
            <a:xfrm>
              <a:off x="3264703" y="3317918"/>
              <a:ext cx="1109383" cy="1070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824C8C-45C6-9D62-1304-F08F71390229}"/>
                </a:ext>
              </a:extLst>
            </p:cNvPr>
            <p:cNvSpPr txBox="1"/>
            <p:nvPr/>
          </p:nvSpPr>
          <p:spPr>
            <a:xfrm>
              <a:off x="4323898" y="3479569"/>
              <a:ext cx="13484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Trimming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Alignment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UMI correction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C714DA-F61D-C865-FB02-9EA2EEA5379B}"/>
              </a:ext>
            </a:extLst>
          </p:cNvPr>
          <p:cNvGrpSpPr/>
          <p:nvPr/>
        </p:nvGrpSpPr>
        <p:grpSpPr>
          <a:xfrm>
            <a:off x="6392474" y="2490418"/>
            <a:ext cx="1975994" cy="2373258"/>
            <a:chOff x="6307394" y="2490418"/>
            <a:chExt cx="1975994" cy="237325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23E8C2-D1EC-40F4-880F-D1EE72F77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2" t="43768" r="24978" b="40952"/>
            <a:stretch/>
          </p:blipFill>
          <p:spPr bwMode="auto">
            <a:xfrm>
              <a:off x="6307394" y="2490418"/>
              <a:ext cx="1975994" cy="184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DF7E3-ECC7-E495-CF13-C31B46A07585}"/>
                </a:ext>
              </a:extLst>
            </p:cNvPr>
            <p:cNvSpPr txBox="1"/>
            <p:nvPr/>
          </p:nvSpPr>
          <p:spPr>
            <a:xfrm>
              <a:off x="6630786" y="434045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Counting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1CA02-6A20-C0AE-C556-78DEFA24BD5F}"/>
              </a:ext>
            </a:extLst>
          </p:cNvPr>
          <p:cNvGrpSpPr/>
          <p:nvPr/>
        </p:nvGrpSpPr>
        <p:grpSpPr>
          <a:xfrm>
            <a:off x="9176742" y="1847755"/>
            <a:ext cx="2523448" cy="4898462"/>
            <a:chOff x="9176742" y="1847755"/>
            <a:chExt cx="2523448" cy="489846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91A1338-0C1D-590D-F1DC-5C8945712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2" t="62679" r="6922" b="10239"/>
            <a:stretch/>
          </p:blipFill>
          <p:spPr bwMode="auto">
            <a:xfrm>
              <a:off x="9229942" y="1847755"/>
              <a:ext cx="2417047" cy="222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9A00E4-541A-BD80-7EC9-71AFABE7ADC8}"/>
                </a:ext>
              </a:extLst>
            </p:cNvPr>
            <p:cNvSpPr txBox="1"/>
            <p:nvPr/>
          </p:nvSpPr>
          <p:spPr>
            <a:xfrm>
              <a:off x="9176742" y="4068561"/>
              <a:ext cx="2523448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Imputation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Dimensionality reduction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Clustering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Deconvolution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Multimodal analysis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Annotation &amp; characterization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Spatially variable genes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domains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interaction analysis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trajectory inference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5DBB2-98F4-BAA3-8A91-D6863CE5F17F}"/>
              </a:ext>
            </a:extLst>
          </p:cNvPr>
          <p:cNvGrpSpPr/>
          <p:nvPr/>
        </p:nvGrpSpPr>
        <p:grpSpPr>
          <a:xfrm>
            <a:off x="295474" y="4019907"/>
            <a:ext cx="1800800" cy="1403355"/>
            <a:chOff x="295474" y="4019907"/>
            <a:chExt cx="1800800" cy="140335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C64678D-E4CB-FF71-822E-6F1E7639D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4" r="5309" b="82357"/>
            <a:stretch/>
          </p:blipFill>
          <p:spPr bwMode="auto">
            <a:xfrm>
              <a:off x="295474" y="4328179"/>
              <a:ext cx="1800800" cy="1095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92D8EF-D9D6-4467-427F-7D6995C3B67C}"/>
                </a:ext>
              </a:extLst>
            </p:cNvPr>
            <p:cNvSpPr txBox="1"/>
            <p:nvPr/>
          </p:nvSpPr>
          <p:spPr>
            <a:xfrm>
              <a:off x="357343" y="4019907"/>
              <a:ext cx="1677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Sequencing-based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DAB26B-B317-6717-E7CD-826AFCFFAF89}"/>
              </a:ext>
            </a:extLst>
          </p:cNvPr>
          <p:cNvGrpSpPr/>
          <p:nvPr/>
        </p:nvGrpSpPr>
        <p:grpSpPr>
          <a:xfrm>
            <a:off x="295474" y="1741302"/>
            <a:ext cx="1800800" cy="1515097"/>
            <a:chOff x="295474" y="1741302"/>
            <a:chExt cx="1800800" cy="151509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7C1CE17-E942-07DD-F348-D2BE104B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3" b="82357"/>
            <a:stretch/>
          </p:blipFill>
          <p:spPr bwMode="auto">
            <a:xfrm>
              <a:off x="295474" y="2049574"/>
              <a:ext cx="1800800" cy="12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71E7A-B089-986B-59DF-126CA1E0535A}"/>
                </a:ext>
              </a:extLst>
            </p:cNvPr>
            <p:cNvSpPr txBox="1"/>
            <p:nvPr/>
          </p:nvSpPr>
          <p:spPr>
            <a:xfrm>
              <a:off x="512032" y="1741302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Imaging-based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CE70C-4CE4-1BDC-9156-505BB5CCF194}"/>
              </a:ext>
            </a:extLst>
          </p:cNvPr>
          <p:cNvCxnSpPr>
            <a:cxnSpLocks/>
          </p:cNvCxnSpPr>
          <p:nvPr/>
        </p:nvCxnSpPr>
        <p:spPr>
          <a:xfrm>
            <a:off x="2319686" y="2652985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AEB711-0DAE-4BAC-0D8B-183D5D7CF7D0}"/>
              </a:ext>
            </a:extLst>
          </p:cNvPr>
          <p:cNvCxnSpPr>
            <a:cxnSpLocks/>
          </p:cNvCxnSpPr>
          <p:nvPr/>
        </p:nvCxnSpPr>
        <p:spPr>
          <a:xfrm>
            <a:off x="2317531" y="487571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B549BB-273E-B2CC-F383-5A23A5CAAD24}"/>
              </a:ext>
            </a:extLst>
          </p:cNvPr>
          <p:cNvCxnSpPr>
            <a:cxnSpLocks/>
          </p:cNvCxnSpPr>
          <p:nvPr/>
        </p:nvCxnSpPr>
        <p:spPr>
          <a:xfrm>
            <a:off x="8589725" y="378476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E77EFA-E980-136C-EFCA-09FC563FD832}"/>
              </a:ext>
            </a:extLst>
          </p:cNvPr>
          <p:cNvCxnSpPr>
            <a:cxnSpLocks/>
          </p:cNvCxnSpPr>
          <p:nvPr/>
        </p:nvCxnSpPr>
        <p:spPr>
          <a:xfrm>
            <a:off x="5774127" y="378476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CBD52E78-222E-7440-E886-6A8A5FA38EAC}"/>
              </a:ext>
            </a:extLst>
          </p:cNvPr>
          <p:cNvSpPr/>
          <p:nvPr/>
        </p:nvSpPr>
        <p:spPr>
          <a:xfrm>
            <a:off x="5584199" y="2652985"/>
            <a:ext cx="184141" cy="2222728"/>
          </a:xfrm>
          <a:prstGeom prst="righ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4FC78B-E7D6-D999-9381-2154595C477F}"/>
              </a:ext>
            </a:extLst>
          </p:cNvPr>
          <p:cNvSpPr txBox="1"/>
          <p:nvPr/>
        </p:nvSpPr>
        <p:spPr>
          <a:xfrm>
            <a:off x="2904548" y="1438091"/>
            <a:ext cx="267965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Raw-data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62F16-B9C2-2950-20F4-7B9DC39FC53A}"/>
              </a:ext>
            </a:extLst>
          </p:cNvPr>
          <p:cNvSpPr txBox="1"/>
          <p:nvPr/>
        </p:nvSpPr>
        <p:spPr>
          <a:xfrm>
            <a:off x="6392474" y="1436382"/>
            <a:ext cx="19759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Pre- 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17DE1B-872B-982B-54B5-1785869151BE}"/>
              </a:ext>
            </a:extLst>
          </p:cNvPr>
          <p:cNvSpPr txBox="1"/>
          <p:nvPr/>
        </p:nvSpPr>
        <p:spPr>
          <a:xfrm>
            <a:off x="9176742" y="1436382"/>
            <a:ext cx="252344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89803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33B-1E1A-F81E-F624-733D957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Raw data processing: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E00D1-19B7-CB8E-F36C-D018F048C859}"/>
              </a:ext>
            </a:extLst>
          </p:cNvPr>
          <p:cNvSpPr txBox="1"/>
          <p:nvPr/>
        </p:nvSpPr>
        <p:spPr>
          <a:xfrm>
            <a:off x="1732547" y="2464067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 ranger example script</a:t>
            </a:r>
          </a:p>
        </p:txBody>
      </p:sp>
      <p:pic>
        <p:nvPicPr>
          <p:cNvPr id="5" name="Content Placeholder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F9D213-755B-6512-7FA6-FC296FAD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3898" y="1236718"/>
            <a:ext cx="6321837" cy="5415217"/>
          </a:xfrm>
        </p:spPr>
      </p:pic>
    </p:spTree>
    <p:extLst>
      <p:ext uri="{BB962C8B-B14F-4D97-AF65-F5344CB8AC3E}">
        <p14:creationId xmlns:p14="http://schemas.microsoft.com/office/powerpoint/2010/main" val="2018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33B-1E1A-F81E-F624-733D957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Downstream analysis: </a:t>
            </a:r>
            <a:br>
              <a:rPr lang="en-US" sz="4500" dirty="0"/>
            </a:br>
            <a:r>
              <a:rPr lang="en-US" sz="4500" dirty="0"/>
              <a:t>choose your own adventure!</a:t>
            </a:r>
          </a:p>
        </p:txBody>
      </p:sp>
      <p:pic>
        <p:nvPicPr>
          <p:cNvPr id="45058" name="Picture 2" descr="Logo">
            <a:extLst>
              <a:ext uri="{FF2B5EF4-FFF2-40B4-BE49-F238E27FC236}">
                <a16:creationId xmlns:a16="http://schemas.microsoft.com/office/drawing/2014/main" id="{6BEFF8E3-4649-C1E7-A6C9-0EA3E84E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5" y="2590843"/>
            <a:ext cx="2920909" cy="96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>
            <a:extLst>
              <a:ext uri="{FF2B5EF4-FFF2-40B4-BE49-F238E27FC236}">
                <a16:creationId xmlns:a16="http://schemas.microsoft.com/office/drawing/2014/main" id="{6DC63C6B-3C09-66A8-FF86-9141EF23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13" y="4818322"/>
            <a:ext cx="5622082" cy="12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>
            <a:extLst>
              <a:ext uri="{FF2B5EF4-FFF2-40B4-BE49-F238E27FC236}">
                <a16:creationId xmlns:a16="http://schemas.microsoft.com/office/drawing/2014/main" id="{1C4220A5-0E90-74AC-2032-CC98C14C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82" y="2285714"/>
            <a:ext cx="2327639" cy="15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FFFD75-B9A2-248B-A3BC-943590614025}"/>
              </a:ext>
            </a:extLst>
          </p:cNvPr>
          <p:cNvGrpSpPr/>
          <p:nvPr/>
        </p:nvGrpSpPr>
        <p:grpSpPr>
          <a:xfrm>
            <a:off x="9932505" y="4483100"/>
            <a:ext cx="1998921" cy="2209478"/>
            <a:chOff x="10690151" y="4712437"/>
            <a:chExt cx="1998921" cy="2209478"/>
          </a:xfrm>
        </p:grpSpPr>
        <p:pic>
          <p:nvPicPr>
            <p:cNvPr id="45068" name="Picture 12">
              <a:extLst>
                <a:ext uri="{FF2B5EF4-FFF2-40B4-BE49-F238E27FC236}">
                  <a16:creationId xmlns:a16="http://schemas.microsoft.com/office/drawing/2014/main" id="{E4B9E691-3CA8-5386-D263-0AF1851E9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377" y="4712437"/>
              <a:ext cx="1862470" cy="186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D4560-5ADC-5B5B-12D8-C92EA64394CE}"/>
                </a:ext>
              </a:extLst>
            </p:cNvPr>
            <p:cNvSpPr txBox="1"/>
            <p:nvPr/>
          </p:nvSpPr>
          <p:spPr>
            <a:xfrm>
              <a:off x="10690151" y="6583361"/>
              <a:ext cx="199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(formerly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STUtility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45072" name="Picture 16" descr="Scanpy – Single-Cell Analysis in Python ...">
            <a:extLst>
              <a:ext uri="{FF2B5EF4-FFF2-40B4-BE49-F238E27FC236}">
                <a16:creationId xmlns:a16="http://schemas.microsoft.com/office/drawing/2014/main" id="{262E40D2-68DA-7D00-FF75-16ED54D3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13" y="2557477"/>
            <a:ext cx="2343063" cy="10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8" name="Picture 32" descr="Python Logo Clip Art Image - ClipSafari">
            <a:extLst>
              <a:ext uri="{FF2B5EF4-FFF2-40B4-BE49-F238E27FC236}">
                <a16:creationId xmlns:a16="http://schemas.microsoft.com/office/drawing/2014/main" id="{77218799-CF5B-0E45-A754-161986946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2" t="33767" r="34970" b="26501"/>
          <a:stretch/>
        </p:blipFill>
        <p:spPr bwMode="auto">
          <a:xfrm>
            <a:off x="108205" y="2682072"/>
            <a:ext cx="1125875" cy="10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84AF76-5E6D-2C75-015F-A4C95BD56C56}"/>
              </a:ext>
            </a:extLst>
          </p:cNvPr>
          <p:cNvGrpSpPr/>
          <p:nvPr/>
        </p:nvGrpSpPr>
        <p:grpSpPr>
          <a:xfrm>
            <a:off x="4237835" y="2363486"/>
            <a:ext cx="2296510" cy="1417825"/>
            <a:chOff x="9353439" y="5134326"/>
            <a:chExt cx="2982676" cy="1633701"/>
          </a:xfrm>
        </p:grpSpPr>
        <p:pic>
          <p:nvPicPr>
            <p:cNvPr id="13" name="Picture 8" descr="Spatial Single-Cell Transcriptomics Toolbox • Giotto">
              <a:extLst>
                <a:ext uri="{FF2B5EF4-FFF2-40B4-BE49-F238E27FC236}">
                  <a16:creationId xmlns:a16="http://schemas.microsoft.com/office/drawing/2014/main" id="{7472C858-8063-6D44-972D-723EDC320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439" y="5134326"/>
              <a:ext cx="2982676" cy="160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F12A96-38E2-3F38-2E74-6158A6FEDFC7}"/>
                </a:ext>
              </a:extLst>
            </p:cNvPr>
            <p:cNvSpPr txBox="1"/>
            <p:nvPr/>
          </p:nvSpPr>
          <p:spPr>
            <a:xfrm>
              <a:off x="11391781" y="639869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Giotto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33DAA-36A1-E865-C4A2-EAFA7A4977A3}"/>
              </a:ext>
            </a:extLst>
          </p:cNvPr>
          <p:cNvGrpSpPr/>
          <p:nvPr/>
        </p:nvGrpSpPr>
        <p:grpSpPr>
          <a:xfrm>
            <a:off x="7505708" y="4753351"/>
            <a:ext cx="2296510" cy="1417825"/>
            <a:chOff x="9353439" y="5134326"/>
            <a:chExt cx="2982676" cy="1633701"/>
          </a:xfrm>
        </p:grpSpPr>
        <p:pic>
          <p:nvPicPr>
            <p:cNvPr id="19" name="Picture 8" descr="Spatial Single-Cell Transcriptomics Toolbox • Giotto">
              <a:extLst>
                <a:ext uri="{FF2B5EF4-FFF2-40B4-BE49-F238E27FC236}">
                  <a16:creationId xmlns:a16="http://schemas.microsoft.com/office/drawing/2014/main" id="{ACF2D8CB-3EC8-8FF9-C03F-B68D294F6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439" y="5134326"/>
              <a:ext cx="2982676" cy="160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EBEBF-9B2A-967B-CB96-DF6CFDACE868}"/>
                </a:ext>
              </a:extLst>
            </p:cNvPr>
            <p:cNvSpPr txBox="1"/>
            <p:nvPr/>
          </p:nvSpPr>
          <p:spPr>
            <a:xfrm>
              <a:off x="11391781" y="639869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Giotto</a:t>
              </a:r>
            </a:p>
          </p:txBody>
        </p:sp>
      </p:grpSp>
      <p:pic>
        <p:nvPicPr>
          <p:cNvPr id="45090" name="Picture 34">
            <a:extLst>
              <a:ext uri="{FF2B5EF4-FFF2-40B4-BE49-F238E27FC236}">
                <a16:creationId xmlns:a16="http://schemas.microsoft.com/office/drawing/2014/main" id="{0C3E0B91-45B1-AF59-18C8-AEEE1A77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" y="5053263"/>
            <a:ext cx="1125876" cy="87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DE178-04BD-D946-8561-9CF5BCCEC6DE}"/>
              </a:ext>
            </a:extLst>
          </p:cNvPr>
          <p:cNvSpPr txBox="1"/>
          <p:nvPr/>
        </p:nvSpPr>
        <p:spPr>
          <a:xfrm>
            <a:off x="1178257" y="2229231"/>
            <a:ext cx="360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1F95D-8B87-C981-FA39-607FAA764849}"/>
              </a:ext>
            </a:extLst>
          </p:cNvPr>
          <p:cNvSpPr txBox="1"/>
          <p:nvPr/>
        </p:nvSpPr>
        <p:spPr>
          <a:xfrm>
            <a:off x="1178257" y="5081934"/>
            <a:ext cx="360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005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48DB5A-EFB5-7668-7152-C8A88C6A4428}"/>
              </a:ext>
            </a:extLst>
          </p:cNvPr>
          <p:cNvSpPr txBox="1"/>
          <p:nvPr/>
        </p:nvSpPr>
        <p:spPr>
          <a:xfrm>
            <a:off x="0" y="6396335"/>
            <a:ext cx="653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Wu and Tu et al. 2024. </a:t>
            </a:r>
            <a:r>
              <a:rPr lang="en-US" sz="1200" i="0" dirty="0">
                <a:solidFill>
                  <a:srgbClr val="1C1D1E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Spatially resolved transcriptome of the aging mouse brain. Aging Cell.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/10.1111/acel.14109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286C27-2835-FC55-FAE4-AB90A349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14" y="202900"/>
            <a:ext cx="11619571" cy="1325563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Today’s </a:t>
            </a:r>
            <a:r>
              <a:rPr lang="en-US" sz="4500" b="1" dirty="0" err="1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transcriptomic map of </a:t>
            </a:r>
            <a:b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aging mouse brain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3D37C7-6B5C-6059-4656-7405C83962F0}"/>
              </a:ext>
            </a:extLst>
          </p:cNvPr>
          <p:cNvGrpSpPr/>
          <p:nvPr/>
        </p:nvGrpSpPr>
        <p:grpSpPr>
          <a:xfrm>
            <a:off x="390707" y="1843667"/>
            <a:ext cx="11379405" cy="4341542"/>
            <a:chOff x="128653" y="1791628"/>
            <a:chExt cx="11379405" cy="4341542"/>
          </a:xfrm>
        </p:grpSpPr>
        <p:pic>
          <p:nvPicPr>
            <p:cNvPr id="6" name="Main graphic">
              <a:extLst>
                <a:ext uri="{FF2B5EF4-FFF2-40B4-BE49-F238E27FC236}">
                  <a16:creationId xmlns:a16="http://schemas.microsoft.com/office/drawing/2014/main" id="{7DBF6656-7C8B-71FA-64F6-3F3D2E9AA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3" r="52351" b="86616"/>
            <a:stretch/>
          </p:blipFill>
          <p:spPr>
            <a:xfrm>
              <a:off x="128653" y="2529819"/>
              <a:ext cx="5863841" cy="25294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Main graphic">
              <a:extLst>
                <a:ext uri="{FF2B5EF4-FFF2-40B4-BE49-F238E27FC236}">
                  <a16:creationId xmlns:a16="http://schemas.microsoft.com/office/drawing/2014/main" id="{FCCB3958-A959-F8CB-B925-91BF893A7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26367" r="952" b="44044"/>
            <a:stretch/>
          </p:blipFill>
          <p:spPr>
            <a:xfrm>
              <a:off x="6481856" y="1791628"/>
              <a:ext cx="5026202" cy="43415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Main graphic">
              <a:extLst>
                <a:ext uri="{FF2B5EF4-FFF2-40B4-BE49-F238E27FC236}">
                  <a16:creationId xmlns:a16="http://schemas.microsoft.com/office/drawing/2014/main" id="{E7EDA101-5C4E-925D-80E6-BED1DBC24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32" t="6992" r="64165" b="91985"/>
            <a:stretch/>
          </p:blipFill>
          <p:spPr>
            <a:xfrm>
              <a:off x="5597192" y="3854957"/>
              <a:ext cx="884664" cy="19328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4387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219C-D8DE-0160-0EB2-AB8C8733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Regions of Interest (ROI)</a:t>
            </a:r>
          </a:p>
        </p:txBody>
      </p:sp>
      <p:pic>
        <p:nvPicPr>
          <p:cNvPr id="4" name="Picture 3" descr="A computer screen shot of a brain&#10;&#10;Description automatically generated">
            <a:extLst>
              <a:ext uri="{FF2B5EF4-FFF2-40B4-BE49-F238E27FC236}">
                <a16:creationId xmlns:a16="http://schemas.microsoft.com/office/drawing/2014/main" id="{D02CB6BD-FC9D-9664-2FFA-3E649883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"/>
          <a:stretch/>
        </p:blipFill>
        <p:spPr>
          <a:xfrm>
            <a:off x="6332916" y="1833848"/>
            <a:ext cx="5568452" cy="40921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75EA1C-7D69-BEC3-12F0-A7FC3A030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"/>
          <a:stretch/>
        </p:blipFill>
        <p:spPr>
          <a:xfrm>
            <a:off x="290632" y="1828710"/>
            <a:ext cx="5568452" cy="40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6EBE-59F2-FA55-A445-ED2674B0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Experimental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0606-9318-1FEA-D6B8-17BD2477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157745"/>
          </a:xfrm>
        </p:spPr>
        <p:txBody>
          <a:bodyPr>
            <a:normAutofit lnSpcReduction="10000"/>
          </a:bodyPr>
          <a:lstStyle/>
          <a:p>
            <a:pPr marL="400050" indent="-400050">
              <a:buFont typeface="+mj-lt"/>
              <a:buAutoNum type="arabicPeriod"/>
            </a:pPr>
            <a:r>
              <a:rPr lang="en-US" sz="2400" dirty="0"/>
              <a:t>Experimental design</a:t>
            </a:r>
          </a:p>
          <a:p>
            <a:pPr marL="801688" lvl="1" indent="-269875"/>
            <a:r>
              <a:rPr lang="en-US" sz="1866" dirty="0"/>
              <a:t>Hypothesis generation or testing?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Target (gene or cell) detectability</a:t>
            </a:r>
          </a:p>
          <a:p>
            <a:pPr marL="801688" lvl="1" indent="-269875"/>
            <a:r>
              <a:rPr lang="en-US" sz="1866" dirty="0"/>
              <a:t>Rare cells will be hard to identify with a low-res technology</a:t>
            </a:r>
          </a:p>
          <a:p>
            <a:pPr marL="801688" lvl="1" indent="-269875"/>
            <a:r>
              <a:rPr lang="en-US" sz="1866" dirty="0"/>
              <a:t>Transcripts with low expression may be difficult to profile with a technology that has low capture efficiency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Tissue type and species</a:t>
            </a:r>
            <a:endParaRPr lang="en-US" sz="1866" dirty="0"/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Availability of reference data for cell deconvolution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Availability of cell segmentation software</a:t>
            </a:r>
            <a:endParaRPr lang="en-US" sz="1866" dirty="0"/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Tissue section type and quality</a:t>
            </a:r>
          </a:p>
          <a:p>
            <a:pPr marL="742950" indent="-7429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4859F-C79B-5465-D839-14F4838955F8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Zucha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Abaffy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Kubista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(2024). A practical guide to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101276.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95C7B7-1228-13C7-EDCD-D88F4B00FC20}"/>
              </a:ext>
            </a:extLst>
          </p:cNvPr>
          <p:cNvGrpSpPr/>
          <p:nvPr/>
        </p:nvGrpSpPr>
        <p:grpSpPr>
          <a:xfrm>
            <a:off x="8015864" y="1818906"/>
            <a:ext cx="3566536" cy="4563987"/>
            <a:chOff x="8015864" y="1818906"/>
            <a:chExt cx="3566536" cy="4563987"/>
          </a:xfrm>
        </p:grpSpPr>
        <p:pic>
          <p:nvPicPr>
            <p:cNvPr id="38914" name="Picture 2">
              <a:extLst>
                <a:ext uri="{FF2B5EF4-FFF2-40B4-BE49-F238E27FC236}">
                  <a16:creationId xmlns:a16="http://schemas.microsoft.com/office/drawing/2014/main" id="{67F9C611-7C73-D740-0341-6D0B756F6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864" y="1818906"/>
              <a:ext cx="3566536" cy="428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18AB89-58F0-04CB-C06A-074C9D6D3301}"/>
                </a:ext>
              </a:extLst>
            </p:cNvPr>
            <p:cNvSpPr txBox="1"/>
            <p:nvPr/>
          </p:nvSpPr>
          <p:spPr>
            <a:xfrm>
              <a:off x="9396906" y="6105894"/>
              <a:ext cx="804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 </a:t>
              </a:r>
              <a:r>
                <a:rPr lang="en-US" sz="1200" dirty="0" err="1"/>
                <a:t>FlowGel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63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AE6-EE1D-90B0-C31F-7624D91F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Other spatial -omics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EE7F7-C423-E7EF-1B76-095F799D4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DNA sequencing</a:t>
            </a:r>
            <a:r>
              <a:rPr lang="en-US" sz="2400" dirty="0"/>
              <a:t>: slide-DNA-seq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(Zhao et al., 2022)</a:t>
            </a:r>
          </a:p>
          <a:p>
            <a:endParaRPr lang="en-US" sz="800" i="1" dirty="0"/>
          </a:p>
          <a:p>
            <a:r>
              <a:rPr lang="en-US" sz="2400" b="1" dirty="0"/>
              <a:t>Epigenomics: </a:t>
            </a:r>
            <a:r>
              <a:rPr lang="en-US" sz="2400" dirty="0"/>
              <a:t>ATAC-seq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Deng et al., 2022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400" dirty="0"/>
              <a:t> and CUT&amp;TAG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Deng et al., 2022)</a:t>
            </a:r>
            <a:r>
              <a:rPr lang="en-US" sz="2400" i="1" dirty="0"/>
              <a:t> </a:t>
            </a:r>
            <a:r>
              <a:rPr lang="en-US" sz="2400" dirty="0"/>
              <a:t>both available with </a:t>
            </a:r>
            <a:r>
              <a:rPr lang="en-US" sz="2400" dirty="0" err="1"/>
              <a:t>FlowGel</a:t>
            </a:r>
            <a:r>
              <a:rPr lang="en-US" sz="2400" dirty="0"/>
              <a:t> assay by </a:t>
            </a:r>
            <a:r>
              <a:rPr lang="en-US" sz="2400" dirty="0" err="1"/>
              <a:t>AtlasXomics</a:t>
            </a:r>
            <a:endParaRPr lang="en-US" sz="2400" dirty="0"/>
          </a:p>
          <a:p>
            <a:endParaRPr lang="en-US" sz="800" dirty="0"/>
          </a:p>
          <a:p>
            <a:r>
              <a:rPr lang="en-US" sz="2400" b="1" dirty="0"/>
              <a:t>Proteomics:</a:t>
            </a:r>
            <a:r>
              <a:rPr lang="en-US" sz="2400" dirty="0"/>
              <a:t> CODEX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Goltsev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2018)</a:t>
            </a:r>
            <a:r>
              <a:rPr lang="en-US" sz="2400" dirty="0"/>
              <a:t>, Immuno-SABER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(Saka et al., 2019)</a:t>
            </a:r>
            <a:r>
              <a:rPr lang="en-US" sz="2400" dirty="0"/>
              <a:t>, </a:t>
            </a:r>
            <a:r>
              <a:rPr lang="en-US" sz="2400" dirty="0" err="1"/>
              <a:t>scDVP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(Rosenberger et al., 2023)</a:t>
            </a:r>
            <a:r>
              <a:rPr lang="en-US" sz="2400" dirty="0"/>
              <a:t>, </a:t>
            </a:r>
            <a:r>
              <a:rPr lang="en-US" sz="2400" dirty="0" err="1"/>
              <a:t>RIBOmap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(Zeng et al., 2023)</a:t>
            </a:r>
            <a:r>
              <a:rPr lang="en-US" sz="2400" dirty="0"/>
              <a:t>,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/>
              <a:t>CITE-seq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(Liu et al., 2023)</a:t>
            </a:r>
            <a:r>
              <a:rPr lang="en-US" sz="2400" dirty="0"/>
              <a:t>,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/>
              <a:t>Stereo-CITE-seq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(Liao et al., 2023)</a:t>
            </a:r>
          </a:p>
          <a:p>
            <a:endParaRPr lang="en-US" sz="800" dirty="0"/>
          </a:p>
          <a:p>
            <a:r>
              <a:rPr lang="en-US" sz="2400" b="1" dirty="0"/>
              <a:t>Metabolomics</a:t>
            </a:r>
            <a:r>
              <a:rPr lang="en-US" sz="2400" dirty="0"/>
              <a:t>: MSI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Unsihuay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2021) </a:t>
            </a:r>
            <a:r>
              <a:rPr lang="en-US" sz="2400" dirty="0"/>
              <a:t>and </a:t>
            </a:r>
            <a:r>
              <a:rPr lang="en-US" sz="2400" dirty="0" err="1"/>
              <a:t>scSpaMet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(Hu et al., 2023)</a:t>
            </a:r>
          </a:p>
          <a:p>
            <a:endParaRPr lang="en-US" sz="800" dirty="0"/>
          </a:p>
          <a:p>
            <a:r>
              <a:rPr lang="en-US" sz="2400" b="1" dirty="0"/>
              <a:t>Temporally-resolved</a:t>
            </a:r>
            <a:r>
              <a:rPr lang="en-US" sz="2400" dirty="0"/>
              <a:t>: </a:t>
            </a:r>
            <a:r>
              <a:rPr lang="en-US" sz="2400" dirty="0" err="1"/>
              <a:t>intMEMOIR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(Chow et al., 2021)</a:t>
            </a:r>
            <a:r>
              <a:rPr lang="en-US" sz="2400" dirty="0"/>
              <a:t>, Spatial </a:t>
            </a:r>
            <a:r>
              <a:rPr lang="en-US" sz="2400" dirty="0" err="1"/>
              <a:t>iTracer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(He et al., 2022)</a:t>
            </a:r>
            <a:r>
              <a:rPr lang="en-US" sz="2400" dirty="0"/>
              <a:t>, Space-TREX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Ratz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2022)</a:t>
            </a:r>
          </a:p>
          <a:p>
            <a:pPr lvl="1"/>
            <a:r>
              <a:rPr lang="en-US" sz="1866" i="1" dirty="0"/>
              <a:t>Enable lineage tracing using CRISPR-Cas9 scarring or lentiviral barcoding!</a:t>
            </a:r>
          </a:p>
        </p:txBody>
      </p:sp>
    </p:spTree>
    <p:extLst>
      <p:ext uri="{BB962C8B-B14F-4D97-AF65-F5344CB8AC3E}">
        <p14:creationId xmlns:p14="http://schemas.microsoft.com/office/powerpoint/2010/main" val="99395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A823-2EEA-5404-8B14-9CC59685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What challenges remain?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62C4-2807-AF18-934E-253A5448F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49824"/>
            <a:ext cx="7841876" cy="4312387"/>
          </a:xfrm>
        </p:spPr>
        <p:txBody>
          <a:bodyPr/>
          <a:lstStyle/>
          <a:p>
            <a:r>
              <a:rPr lang="en-US" sz="2400" dirty="0"/>
              <a:t>Compatibility with wider range of tissues</a:t>
            </a:r>
          </a:p>
          <a:p>
            <a:r>
              <a:rPr lang="en-US" sz="2400" dirty="0"/>
              <a:t>Optimize data storage and processing speed</a:t>
            </a:r>
          </a:p>
          <a:p>
            <a:r>
              <a:rPr lang="en-US" sz="2400" dirty="0"/>
              <a:t>Optimize spatial resolution and capture efficiency</a:t>
            </a:r>
          </a:p>
          <a:p>
            <a:r>
              <a:rPr lang="en-US" sz="2400" dirty="0"/>
              <a:t>Reduce signal diffusion</a:t>
            </a:r>
          </a:p>
          <a:p>
            <a:r>
              <a:rPr lang="en-US" sz="2400" dirty="0"/>
              <a:t>ST-specific normalization and batch correction</a:t>
            </a:r>
          </a:p>
          <a:p>
            <a:r>
              <a:rPr lang="en-US" sz="2400" dirty="0"/>
              <a:t>Registration across slices</a:t>
            </a:r>
          </a:p>
          <a:p>
            <a:r>
              <a:rPr lang="en-US" sz="2400" dirty="0"/>
              <a:t>Integration with multi-omics</a:t>
            </a:r>
          </a:p>
          <a:p>
            <a:r>
              <a:rPr lang="en-US" sz="2400" dirty="0"/>
              <a:t>Increased throughput, reduced cost, greater accessibility</a:t>
            </a:r>
          </a:p>
          <a:p>
            <a:endParaRPr lang="en-US" sz="2400" dirty="0"/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65BE6B17-2FE9-357E-A7C8-1F697F7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8" t="4242" b="2891"/>
          <a:stretch/>
        </p:blipFill>
        <p:spPr bwMode="auto">
          <a:xfrm>
            <a:off x="8633012" y="2160496"/>
            <a:ext cx="3240498" cy="375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34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B377F-A337-7041-7638-20357A3D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Why spatial?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3248C14-0A09-7E72-4BAD-96F9B8F74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5" t="48830" r="9453" b="13873"/>
          <a:stretch/>
        </p:blipFill>
        <p:spPr bwMode="auto">
          <a:xfrm>
            <a:off x="176053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8645691-B7FA-29C8-6E16-D37DDCFC2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51" r="8887" b="59460"/>
          <a:stretch/>
        </p:blipFill>
        <p:spPr bwMode="auto">
          <a:xfrm>
            <a:off x="6239779" y="1973129"/>
            <a:ext cx="2744305" cy="23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ABEDC5A3-90B3-0B39-B86B-A22A8C416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" t="48830" r="53711" b="13873"/>
          <a:stretch/>
        </p:blipFill>
        <p:spPr bwMode="auto">
          <a:xfrm>
            <a:off x="9164596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F148307F-3F3D-9EC0-D6E9-8F06742B6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t="3065" r="52660" b="59637"/>
          <a:stretch/>
        </p:blipFill>
        <p:spPr bwMode="auto">
          <a:xfrm>
            <a:off x="3207916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3CC46-5F63-BCCC-B29E-722DB404833E}"/>
              </a:ext>
            </a:extLst>
          </p:cNvPr>
          <p:cNvSpPr txBox="1"/>
          <p:nvPr/>
        </p:nvSpPr>
        <p:spPr>
          <a:xfrm>
            <a:off x="0" y="6611779"/>
            <a:ext cx="2694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https://boxia2018.wixsite.com/boxia</a:t>
            </a:r>
            <a:r>
              <a:rPr lang="en-US" sz="1000" dirty="0"/>
              <a:t> (@BoXia7)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F403-8BDD-39C8-9CCE-931FD592C080}"/>
              </a:ext>
            </a:extLst>
          </p:cNvPr>
          <p:cNvSpPr txBox="1"/>
          <p:nvPr/>
        </p:nvSpPr>
        <p:spPr>
          <a:xfrm>
            <a:off x="536022" y="4312464"/>
            <a:ext cx="2010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Complex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E04D2-2243-EA98-23A9-C354ED01DC98}"/>
              </a:ext>
            </a:extLst>
          </p:cNvPr>
          <p:cNvSpPr txBox="1"/>
          <p:nvPr/>
        </p:nvSpPr>
        <p:spPr>
          <a:xfrm>
            <a:off x="3734580" y="432120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Bulk RNA-seq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F0D8-5AFA-171B-77B3-B9234CE33B35}"/>
              </a:ext>
            </a:extLst>
          </p:cNvPr>
          <p:cNvSpPr txBox="1"/>
          <p:nvPr/>
        </p:nvSpPr>
        <p:spPr>
          <a:xfrm>
            <a:off x="6467243" y="4314502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Single-cell RNA-seq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EA484-93F8-2A7D-BC17-55C3E0391D7C}"/>
              </a:ext>
            </a:extLst>
          </p:cNvPr>
          <p:cNvSpPr txBox="1"/>
          <p:nvPr/>
        </p:nvSpPr>
        <p:spPr>
          <a:xfrm>
            <a:off x="9315311" y="4314502"/>
            <a:ext cx="2836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Spatial Transcriptomics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1095B-E2DD-1CF1-1CD2-FC6EC4835CD2}"/>
              </a:ext>
            </a:extLst>
          </p:cNvPr>
          <p:cNvSpPr txBox="1"/>
          <p:nvPr/>
        </p:nvSpPr>
        <p:spPr>
          <a:xfrm>
            <a:off x="139821" y="4740449"/>
            <a:ext cx="2887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Networks of many cells each with individual gene expression patterns that regulate interactions and ultimately tissue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198F6-9E6C-F43E-DA1E-09FBA4566940}"/>
              </a:ext>
            </a:extLst>
          </p:cNvPr>
          <p:cNvSpPr txBox="1"/>
          <p:nvPr/>
        </p:nvSpPr>
        <p:spPr>
          <a:xfrm>
            <a:off x="3793858" y="4753974"/>
            <a:ext cx="167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tissue-average </a:t>
            </a:r>
          </a:p>
          <a:p>
            <a:pPr algn="ctr"/>
            <a:r>
              <a:rPr lang="en-US" i="1" dirty="0"/>
              <a:t>gene expression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D8CB6-A26F-9E78-1C19-C12EE206D663}"/>
              </a:ext>
            </a:extLst>
          </p:cNvPr>
          <p:cNvSpPr txBox="1"/>
          <p:nvPr/>
        </p:nvSpPr>
        <p:spPr>
          <a:xfrm>
            <a:off x="6772566" y="4753974"/>
            <a:ext cx="167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Cell-specific </a:t>
            </a:r>
          </a:p>
          <a:p>
            <a:pPr algn="ctr"/>
            <a:r>
              <a:rPr lang="en-US" i="1" dirty="0"/>
              <a:t>gene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53D13-CE7B-D263-A9E1-FA5FA0D223D4}"/>
              </a:ext>
            </a:extLst>
          </p:cNvPr>
          <p:cNvSpPr txBox="1"/>
          <p:nvPr/>
        </p:nvSpPr>
        <p:spPr>
          <a:xfrm>
            <a:off x="9660886" y="4721312"/>
            <a:ext cx="214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region-, cell-, or </a:t>
            </a:r>
          </a:p>
          <a:p>
            <a:pPr algn="ctr"/>
            <a:r>
              <a:rPr lang="en-US" i="1" dirty="0"/>
              <a:t>subcellular-specific </a:t>
            </a:r>
          </a:p>
          <a:p>
            <a:pPr algn="ctr"/>
            <a:r>
              <a:rPr lang="en-US" i="1" dirty="0"/>
              <a:t>gene expression with</a:t>
            </a:r>
          </a:p>
          <a:p>
            <a:pPr algn="ctr"/>
            <a:r>
              <a:rPr lang="en-US" i="1" dirty="0"/>
              <a:t>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23678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5DBF-D1D9-9F19-9C35-8EE1D872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Spatial transcriptomics has </a:t>
            </a:r>
            <a:br>
              <a:rPr lang="en-US" sz="4500" dirty="0"/>
            </a:br>
            <a:r>
              <a:rPr lang="en-US" sz="4500" dirty="0"/>
              <a:t>broad applications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84271EE-FE1F-A206-1C50-CD13BB40D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3771899" y="1942722"/>
            <a:ext cx="4724401" cy="448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23372-D15F-A603-EB9F-5F4EB8AEA1D5}"/>
              </a:ext>
            </a:extLst>
          </p:cNvPr>
          <p:cNvSpPr txBox="1"/>
          <p:nvPr/>
        </p:nvSpPr>
        <p:spPr>
          <a:xfrm>
            <a:off x="-1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Du, Jun &amp; Yang et al. (2023). Advances in spatial transcriptomics and related data analysis strategies.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Journal of Translational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10.1186/s12967-023-04150-2.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D4427-D629-129D-1D28-97D3E0DABC68}"/>
              </a:ext>
            </a:extLst>
          </p:cNvPr>
          <p:cNvGrpSpPr/>
          <p:nvPr/>
        </p:nvGrpSpPr>
        <p:grpSpPr>
          <a:xfrm>
            <a:off x="8864602" y="3733799"/>
            <a:ext cx="1134531" cy="1278469"/>
            <a:chOff x="8864602" y="3733799"/>
            <a:chExt cx="1134531" cy="12784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F58D9F7-599F-4507-92D1-6EB7CF6F95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86944" r="49975" b="389"/>
            <a:stretch/>
          </p:blipFill>
          <p:spPr bwMode="auto">
            <a:xfrm>
              <a:off x="8864602" y="3733799"/>
              <a:ext cx="1134531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B018E98-108E-85FD-1BBE-B51753C64E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90" t="86944" r="23714" b="389"/>
            <a:stretch/>
          </p:blipFill>
          <p:spPr bwMode="auto">
            <a:xfrm>
              <a:off x="8864602" y="4402667"/>
              <a:ext cx="1058335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53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09BB-6218-EE2F-8DB0-33A6F9B3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Spatial transcriptomics is not “new”…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3001-AFD2-DA7C-C01E-55F369245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19B83-0C8D-EBCE-8E5A-799702D735D7}"/>
              </a:ext>
            </a:extLst>
          </p:cNvPr>
          <p:cNvSpPr txBox="1"/>
          <p:nvPr/>
        </p:nvSpPr>
        <p:spPr>
          <a:xfrm>
            <a:off x="0" y="6457890"/>
            <a:ext cx="439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Moses, L.,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Pachter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L. (2022). Museum of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/10.1038/s41592-022-01409-2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7FC5C1-2BCA-A55D-A83E-370C4F077A0C}"/>
              </a:ext>
            </a:extLst>
          </p:cNvPr>
          <p:cNvGrpSpPr/>
          <p:nvPr/>
        </p:nvGrpSpPr>
        <p:grpSpPr>
          <a:xfrm>
            <a:off x="515894" y="1600201"/>
            <a:ext cx="11160211" cy="4424682"/>
            <a:chOff x="515894" y="1600201"/>
            <a:chExt cx="11160211" cy="44246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0FF34A-603A-A3B3-8C7F-487E5EAF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94" y="1600201"/>
              <a:ext cx="11160211" cy="44246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3B52DF-69C1-640A-0CF6-EBC644453628}"/>
                </a:ext>
              </a:extLst>
            </p:cNvPr>
            <p:cNvSpPr/>
            <p:nvPr/>
          </p:nvSpPr>
          <p:spPr>
            <a:xfrm>
              <a:off x="609600" y="1885950"/>
              <a:ext cx="3419475" cy="157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D09C979-539D-8A21-D9F0-27BE1D9590FE}"/>
              </a:ext>
            </a:extLst>
          </p:cNvPr>
          <p:cNvSpPr/>
          <p:nvPr/>
        </p:nvSpPr>
        <p:spPr>
          <a:xfrm>
            <a:off x="1187532" y="3859481"/>
            <a:ext cx="1223159" cy="39188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FD4259-DC55-E08A-D16E-834E252EB79B}"/>
              </a:ext>
            </a:extLst>
          </p:cNvPr>
          <p:cNvSpPr/>
          <p:nvPr/>
        </p:nvSpPr>
        <p:spPr>
          <a:xfrm>
            <a:off x="5104409" y="3859481"/>
            <a:ext cx="1223159" cy="39188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63C2BB-7B3D-76B9-8913-31E4EDDB2F77}"/>
              </a:ext>
            </a:extLst>
          </p:cNvPr>
          <p:cNvSpPr/>
          <p:nvPr/>
        </p:nvSpPr>
        <p:spPr>
          <a:xfrm>
            <a:off x="4813465" y="2571009"/>
            <a:ext cx="1223159" cy="492826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4791-BDFC-05D9-7324-02C36161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…but it’s expanding!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C021-9A77-DC08-6182-3CC97914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1A99E-72CB-C072-A1A1-9E8CCBEB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2250040"/>
            <a:ext cx="11909119" cy="32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B666B-5054-925B-622C-02EFE31E9C44}"/>
              </a:ext>
            </a:extLst>
          </p:cNvPr>
          <p:cNvSpPr txBox="1"/>
          <p:nvPr/>
        </p:nvSpPr>
        <p:spPr>
          <a:xfrm>
            <a:off x="0" y="6457890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et al (2024). A practical guide to spatial transcriptomics. </a:t>
            </a:r>
          </a:p>
          <a:p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A6264265-8737-C1DC-8EB7-12CC220C9026}"/>
              </a:ext>
            </a:extLst>
          </p:cNvPr>
          <p:cNvSpPr/>
          <p:nvPr/>
        </p:nvSpPr>
        <p:spPr>
          <a:xfrm>
            <a:off x="6007070" y="4000500"/>
            <a:ext cx="1155729" cy="838200"/>
          </a:xfrm>
          <a:prstGeom prst="star7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-Point Star 5">
            <a:extLst>
              <a:ext uri="{FF2B5EF4-FFF2-40B4-BE49-F238E27FC236}">
                <a16:creationId xmlns:a16="http://schemas.microsoft.com/office/drawing/2014/main" id="{23DF8ABC-F0E6-A50C-CBC5-26094ED88AA9}"/>
              </a:ext>
            </a:extLst>
          </p:cNvPr>
          <p:cNvSpPr/>
          <p:nvPr/>
        </p:nvSpPr>
        <p:spPr>
          <a:xfrm>
            <a:off x="6592754" y="4710718"/>
            <a:ext cx="2051066" cy="838200"/>
          </a:xfrm>
          <a:prstGeom prst="star7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8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336E6-32D7-1486-80CD-17193EE2E28A}"/>
              </a:ext>
            </a:extLst>
          </p:cNvPr>
          <p:cNvGrpSpPr/>
          <p:nvPr/>
        </p:nvGrpSpPr>
        <p:grpSpPr>
          <a:xfrm>
            <a:off x="1176544" y="296834"/>
            <a:ext cx="10095013" cy="6264332"/>
            <a:chOff x="1339104" y="593668"/>
            <a:chExt cx="10095013" cy="6264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7852FA-5346-CCF2-D54D-43A37468FE77}"/>
                </a:ext>
              </a:extLst>
            </p:cNvPr>
            <p:cNvSpPr/>
            <p:nvPr/>
          </p:nvSpPr>
          <p:spPr>
            <a:xfrm>
              <a:off x="5662370" y="3958158"/>
              <a:ext cx="652824" cy="2726452"/>
            </a:xfrm>
            <a:prstGeom prst="rect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1C9FF6C5-2D87-1743-7A0D-4F24FA64D004}"/>
                </a:ext>
              </a:extLst>
            </p:cNvPr>
            <p:cNvSpPr/>
            <p:nvPr/>
          </p:nvSpPr>
          <p:spPr>
            <a:xfrm rot="2115815" flipH="1">
              <a:off x="3393563" y="3153860"/>
              <a:ext cx="2709712" cy="435321"/>
            </a:xfrm>
            <a:prstGeom prst="homePlat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Imaging-based</a:t>
              </a:r>
            </a:p>
          </p:txBody>
        </p: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1FBFBE0B-2716-493E-7EA2-452F6E57E770}"/>
                </a:ext>
              </a:extLst>
            </p:cNvPr>
            <p:cNvSpPr/>
            <p:nvPr/>
          </p:nvSpPr>
          <p:spPr>
            <a:xfrm rot="19895327">
              <a:off x="5675802" y="2967469"/>
              <a:ext cx="4438558" cy="402962"/>
            </a:xfrm>
            <a:prstGeom prst="homePlat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Sequencing-based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7B86C5-D3B0-DCCB-769B-2DD587FC2CD4}"/>
                </a:ext>
              </a:extLst>
            </p:cNvPr>
            <p:cNvGrpSpPr/>
            <p:nvPr/>
          </p:nvGrpSpPr>
          <p:grpSpPr>
            <a:xfrm rot="20142189" flipH="1">
              <a:off x="3952747" y="1537819"/>
              <a:ext cx="2238113" cy="1005841"/>
              <a:chOff x="1091188" y="3838357"/>
              <a:chExt cx="2238113" cy="10058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1787D4-660A-7E0F-E03D-0F96FCB35618}"/>
                  </a:ext>
                </a:extLst>
              </p:cNvPr>
              <p:cNvGrpSpPr/>
              <p:nvPr/>
            </p:nvGrpSpPr>
            <p:grpSpPr>
              <a:xfrm>
                <a:off x="1107440" y="3838357"/>
                <a:ext cx="2154545" cy="1005841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0" name="Terminator 39">
                  <a:extLst>
                    <a:ext uri="{FF2B5EF4-FFF2-40B4-BE49-F238E27FC236}">
                      <a16:creationId xmlns:a16="http://schemas.microsoft.com/office/drawing/2014/main" id="{0620C00E-1071-F069-E62F-73E06493151D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6CAC2396-5756-8CC9-D604-71EB5B411F9D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79662E-9063-D1DF-1592-B7A2A8A12C4E}"/>
                  </a:ext>
                </a:extLst>
              </p:cNvPr>
              <p:cNvSpPr txBox="1"/>
              <p:nvPr/>
            </p:nvSpPr>
            <p:spPr>
              <a:xfrm>
                <a:off x="1091188" y="4079709"/>
                <a:ext cx="22381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 situ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sequencing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(ISS)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1A671FC-776D-D92A-CDD6-1B2246A7DD08}"/>
                </a:ext>
              </a:extLst>
            </p:cNvPr>
            <p:cNvGrpSpPr/>
            <p:nvPr/>
          </p:nvGrpSpPr>
          <p:grpSpPr>
            <a:xfrm rot="560009">
              <a:off x="1339104" y="2153618"/>
              <a:ext cx="2366353" cy="1005841"/>
              <a:chOff x="1765564" y="5065594"/>
              <a:chExt cx="2366353" cy="100584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01AB508-2FAC-E2AE-4AB7-5AFB68A4EF39}"/>
                  </a:ext>
                </a:extLst>
              </p:cNvPr>
              <p:cNvGrpSpPr/>
              <p:nvPr/>
            </p:nvGrpSpPr>
            <p:grpSpPr>
              <a:xfrm>
                <a:off x="1826807" y="5065594"/>
                <a:ext cx="2154545" cy="1005841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5" name="Terminator 44">
                  <a:extLst>
                    <a:ext uri="{FF2B5EF4-FFF2-40B4-BE49-F238E27FC236}">
                      <a16:creationId xmlns:a16="http://schemas.microsoft.com/office/drawing/2014/main" id="{02B548EE-D4D1-3136-4B77-CE802BFE5D65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ardrop 45">
                  <a:extLst>
                    <a:ext uri="{FF2B5EF4-FFF2-40B4-BE49-F238E27FC236}">
                      <a16:creationId xmlns:a16="http://schemas.microsoft.com/office/drawing/2014/main" id="{40C55318-B924-B886-B99F-50CFE815070B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38E28-8C1D-600F-769F-322F331BCCC3}"/>
                  </a:ext>
                </a:extLst>
              </p:cNvPr>
              <p:cNvSpPr txBox="1"/>
              <p:nvPr/>
            </p:nvSpPr>
            <p:spPr>
              <a:xfrm>
                <a:off x="1765564" y="5303259"/>
                <a:ext cx="23663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 situ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hybridization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(ISH)</a:t>
                </a:r>
              </a:p>
            </p:txBody>
          </p:sp>
        </p:grpSp>
        <p:grpSp>
          <p:nvGrpSpPr>
            <p:cNvPr id="16384" name="Group 16383">
              <a:extLst>
                <a:ext uri="{FF2B5EF4-FFF2-40B4-BE49-F238E27FC236}">
                  <a16:creationId xmlns:a16="http://schemas.microsoft.com/office/drawing/2014/main" id="{92DB3F16-94DB-EA16-2B3A-F9EBD9BB3EE0}"/>
                </a:ext>
              </a:extLst>
            </p:cNvPr>
            <p:cNvGrpSpPr/>
            <p:nvPr/>
          </p:nvGrpSpPr>
          <p:grpSpPr>
            <a:xfrm rot="3925348">
              <a:off x="8293048" y="1035523"/>
              <a:ext cx="1596912" cy="713202"/>
              <a:chOff x="8418763" y="1400078"/>
              <a:chExt cx="1596912" cy="71320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1521CB-87C0-B05B-A223-E6C1FA6476DC}"/>
                  </a:ext>
                </a:extLst>
              </p:cNvPr>
              <p:cNvGrpSpPr/>
              <p:nvPr/>
            </p:nvGrpSpPr>
            <p:grpSpPr>
              <a:xfrm>
                <a:off x="8422222" y="1400078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62" name="Terminator 61">
                  <a:extLst>
                    <a:ext uri="{FF2B5EF4-FFF2-40B4-BE49-F238E27FC236}">
                      <a16:creationId xmlns:a16="http://schemas.microsoft.com/office/drawing/2014/main" id="{80B6678E-ABD0-2E5A-FCA4-465C6915F503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ardrop 62">
                  <a:extLst>
                    <a:ext uri="{FF2B5EF4-FFF2-40B4-BE49-F238E27FC236}">
                      <a16:creationId xmlns:a16="http://schemas.microsoft.com/office/drawing/2014/main" id="{5D7DE90A-459A-8881-6968-F7F1C92C252D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2A77B7-986D-6B96-5C2C-0051A72A1DA1}"/>
                  </a:ext>
                </a:extLst>
              </p:cNvPr>
              <p:cNvSpPr txBox="1"/>
              <p:nvPr/>
            </p:nvSpPr>
            <p:spPr>
              <a:xfrm>
                <a:off x="8418763" y="1557732"/>
                <a:ext cx="1596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Microfluidics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9B5737-2369-5F3A-6BCE-834ED4CB6287}"/>
                </a:ext>
              </a:extLst>
            </p:cNvPr>
            <p:cNvGrpSpPr/>
            <p:nvPr/>
          </p:nvGrpSpPr>
          <p:grpSpPr>
            <a:xfrm rot="187252">
              <a:off x="9913415" y="1924683"/>
              <a:ext cx="1520702" cy="713202"/>
              <a:chOff x="9882273" y="1874740"/>
              <a:chExt cx="1520702" cy="71320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4DE32BB-BC2D-FAB5-B4E5-F98EDF1C3CA2}"/>
                  </a:ext>
                </a:extLst>
              </p:cNvPr>
              <p:cNvGrpSpPr/>
              <p:nvPr/>
            </p:nvGrpSpPr>
            <p:grpSpPr>
              <a:xfrm rot="10800000">
                <a:off x="9882273" y="1874740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1" name="Terminator 50">
                  <a:extLst>
                    <a:ext uri="{FF2B5EF4-FFF2-40B4-BE49-F238E27FC236}">
                      <a16:creationId xmlns:a16="http://schemas.microsoft.com/office/drawing/2014/main" id="{C5D79313-F81C-AF7B-9AEC-B7A5026FC115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eardrop 51">
                  <a:extLst>
                    <a:ext uri="{FF2B5EF4-FFF2-40B4-BE49-F238E27FC236}">
                      <a16:creationId xmlns:a16="http://schemas.microsoft.com/office/drawing/2014/main" id="{6AD35833-E45F-A72B-2B05-7BE3133235D6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C443A-C8CF-396D-EEDB-BF0FDA3DFBD4}"/>
                  </a:ext>
                </a:extLst>
              </p:cNvPr>
              <p:cNvSpPr txBox="1"/>
              <p:nvPr/>
            </p:nvSpPr>
            <p:spPr>
              <a:xfrm>
                <a:off x="10190857" y="2035499"/>
                <a:ext cx="925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Arrays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9BE7BF-276B-890C-3F21-1C45DD937716}"/>
                </a:ext>
              </a:extLst>
            </p:cNvPr>
            <p:cNvGrpSpPr/>
            <p:nvPr/>
          </p:nvGrpSpPr>
          <p:grpSpPr>
            <a:xfrm rot="1751724">
              <a:off x="7676201" y="3626725"/>
              <a:ext cx="1520702" cy="713202"/>
              <a:chOff x="7476563" y="3767524"/>
              <a:chExt cx="1520702" cy="71320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1C79F12-EF87-0908-A0B1-B3F44B269A3A}"/>
                  </a:ext>
                </a:extLst>
              </p:cNvPr>
              <p:cNvGrpSpPr/>
              <p:nvPr/>
            </p:nvGrpSpPr>
            <p:grpSpPr>
              <a:xfrm rot="10800000">
                <a:off x="7476563" y="3767524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7" name="Terminator 56">
                  <a:extLst>
                    <a:ext uri="{FF2B5EF4-FFF2-40B4-BE49-F238E27FC236}">
                      <a16:creationId xmlns:a16="http://schemas.microsoft.com/office/drawing/2014/main" id="{7D23813C-3670-E97C-D83B-BA8D8E31699C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eardrop 57">
                  <a:extLst>
                    <a:ext uri="{FF2B5EF4-FFF2-40B4-BE49-F238E27FC236}">
                      <a16:creationId xmlns:a16="http://schemas.microsoft.com/office/drawing/2014/main" id="{DD31505B-73BD-8B8C-8868-8888FA648CC4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183946-A39B-8F31-0556-7BDC61541762}"/>
                  </a:ext>
                </a:extLst>
              </p:cNvPr>
              <p:cNvSpPr txBox="1"/>
              <p:nvPr/>
            </p:nvSpPr>
            <p:spPr>
              <a:xfrm>
                <a:off x="7752466" y="3924069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Beads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341114-C446-0BCB-B6F4-BB47BB664EBC}"/>
                </a:ext>
              </a:extLst>
            </p:cNvPr>
            <p:cNvGrpSpPr/>
            <p:nvPr/>
          </p:nvGrpSpPr>
          <p:grpSpPr>
            <a:xfrm rot="1847165">
              <a:off x="8974396" y="2923249"/>
              <a:ext cx="1520702" cy="713202"/>
              <a:chOff x="8905517" y="3095663"/>
              <a:chExt cx="1520702" cy="71320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98B7080-6E53-30D4-C589-3967E20BA563}"/>
                  </a:ext>
                </a:extLst>
              </p:cNvPr>
              <p:cNvGrpSpPr/>
              <p:nvPr/>
            </p:nvGrpSpPr>
            <p:grpSpPr>
              <a:xfrm rot="10800000">
                <a:off x="8905517" y="3095663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8" name="Terminator 47">
                  <a:extLst>
                    <a:ext uri="{FF2B5EF4-FFF2-40B4-BE49-F238E27FC236}">
                      <a16:creationId xmlns:a16="http://schemas.microsoft.com/office/drawing/2014/main" id="{70CE26ED-B058-297E-6B79-C300325C6A72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Teardrop 48">
                  <a:extLst>
                    <a:ext uri="{FF2B5EF4-FFF2-40B4-BE49-F238E27FC236}">
                      <a16:creationId xmlns:a16="http://schemas.microsoft.com/office/drawing/2014/main" id="{8B9557F0-CCAB-D0E1-3570-EE6E0E52A619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E837C5-6DB4-98B6-B8B6-BF86B26B51E9}"/>
                  </a:ext>
                </a:extLst>
              </p:cNvPr>
              <p:cNvSpPr txBox="1"/>
              <p:nvPr/>
            </p:nvSpPr>
            <p:spPr>
              <a:xfrm>
                <a:off x="9001328" y="3248853"/>
                <a:ext cx="1327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Nanoballs</a:t>
                </a:r>
              </a:p>
            </p:txBody>
          </p:sp>
        </p:grpSp>
        <p:grpSp>
          <p:nvGrpSpPr>
            <p:cNvPr id="16385" name="Group 16384">
              <a:extLst>
                <a:ext uri="{FF2B5EF4-FFF2-40B4-BE49-F238E27FC236}">
                  <a16:creationId xmlns:a16="http://schemas.microsoft.com/office/drawing/2014/main" id="{59609CBD-4041-3714-D02C-DDE22F6C83BB}"/>
                </a:ext>
              </a:extLst>
            </p:cNvPr>
            <p:cNvGrpSpPr/>
            <p:nvPr/>
          </p:nvGrpSpPr>
          <p:grpSpPr>
            <a:xfrm rot="2168576">
              <a:off x="6895059" y="1804184"/>
              <a:ext cx="1520702" cy="713202"/>
              <a:chOff x="6158760" y="2533894"/>
              <a:chExt cx="1520702" cy="71320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124700-828C-11F3-D97C-5229733FFEA8}"/>
                  </a:ext>
                </a:extLst>
              </p:cNvPr>
              <p:cNvGrpSpPr/>
              <p:nvPr/>
            </p:nvGrpSpPr>
            <p:grpSpPr>
              <a:xfrm>
                <a:off x="6158760" y="2533894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4" name="Terminator 53">
                  <a:extLst>
                    <a:ext uri="{FF2B5EF4-FFF2-40B4-BE49-F238E27FC236}">
                      <a16:creationId xmlns:a16="http://schemas.microsoft.com/office/drawing/2014/main" id="{C276FD01-362B-9745-1591-2680529D8794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eardrop 54">
                  <a:extLst>
                    <a:ext uri="{FF2B5EF4-FFF2-40B4-BE49-F238E27FC236}">
                      <a16:creationId xmlns:a16="http://schemas.microsoft.com/office/drawing/2014/main" id="{B92C34E2-BB10-4046-0787-6D4C85D769C8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A80EF-41D1-A6C6-983B-33F959140B32}"/>
                  </a:ext>
                </a:extLst>
              </p:cNvPr>
              <p:cNvSpPr txBox="1"/>
              <p:nvPr/>
            </p:nvSpPr>
            <p:spPr>
              <a:xfrm>
                <a:off x="6207596" y="2675597"/>
                <a:ext cx="1369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Dissection</a:t>
                </a:r>
              </a:p>
            </p:txBody>
          </p:sp>
        </p:grp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02067B8E-8871-9046-CF69-074E9A2D5CF4}"/>
                </a:ext>
              </a:extLst>
            </p:cNvPr>
            <p:cNvSpPr/>
            <p:nvPr/>
          </p:nvSpPr>
          <p:spPr>
            <a:xfrm>
              <a:off x="4369120" y="6031692"/>
              <a:ext cx="3273344" cy="795827"/>
            </a:xfrm>
            <a:prstGeom prst="triangl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8CD49-17D9-CEBC-E24D-06EE23CA99CF}"/>
                </a:ext>
              </a:extLst>
            </p:cNvPr>
            <p:cNvSpPr txBox="1"/>
            <p:nvPr/>
          </p:nvSpPr>
          <p:spPr>
            <a:xfrm>
              <a:off x="4996298" y="6150114"/>
              <a:ext cx="19849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Transcriptomics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DC0355-4467-0041-66B8-CA23E7DACCAF}"/>
              </a:ext>
            </a:extLst>
          </p:cNvPr>
          <p:cNvSpPr txBox="1"/>
          <p:nvPr/>
        </p:nvSpPr>
        <p:spPr>
          <a:xfrm>
            <a:off x="1053538" y="6030319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RNAs in place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CF9B4-27FF-690E-C83D-CD0D09201F1F}"/>
              </a:ext>
            </a:extLst>
          </p:cNvPr>
          <p:cNvSpPr txBox="1"/>
          <p:nvPr/>
        </p:nvSpPr>
        <p:spPr>
          <a:xfrm>
            <a:off x="8634177" y="5914835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mRNA expression + </a:t>
            </a:r>
          </a:p>
          <a:p>
            <a:r>
              <a:rPr lang="en-US" dirty="0"/>
              <a:t>preserve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9823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AEA1-659B-777C-0D74-BFBB9C8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endParaRPr lang="en-US" sz="4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31D3C-A52E-0982-4E5A-0A8C31A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53" y="2218486"/>
            <a:ext cx="5686821" cy="348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7B14-E664-DE5A-C2BD-675DDD27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0741C-247C-E1DF-095F-E6C237C409B3}"/>
              </a:ext>
            </a:extLst>
          </p:cNvPr>
          <p:cNvSpPr txBox="1"/>
          <p:nvPr/>
        </p:nvSpPr>
        <p:spPr>
          <a:xfrm>
            <a:off x="263525" y="1828800"/>
            <a:ext cx="56868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slides has two or four capture areas of either 6.5 x 6.5 mm or 11 x 11 mm.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~5,000 capture spots (6.5 x 6.5 mm capture area)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~14,000 barcoded spots (11 x 11 mm capture area)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spot has millions of oligonucleotides with: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poly(dT) sequence for the capture of polyadenylated molecules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UMI used for the identification of duplicate molecules that arise during the library preparation and sequencing process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Spatial Barcode, which is shared by all oligonucleotides within each individual gene expression capture spot</a:t>
            </a:r>
          </a:p>
        </p:txBody>
      </p:sp>
    </p:spTree>
    <p:extLst>
      <p:ext uri="{BB962C8B-B14F-4D97-AF65-F5344CB8AC3E}">
        <p14:creationId xmlns:p14="http://schemas.microsoft.com/office/powerpoint/2010/main" val="429089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3180-E6FD-8676-33E1-9D7959B5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086571"/>
            <a:ext cx="5067300" cy="415774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HD slide has two capture areas, each 6.5 x 6.5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~ 11 million 2 x 2 µm barcoded squares without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Oligonucleotides each have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poly(dT) sequence for capture of the ligation product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UMI for the identification of duplicate molecules that arise during the library preparation and sequencing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Spatial Barcode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1EFDF-F3DA-8BCC-93B8-6BC5EBF8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86"/>
          <a:stretch/>
        </p:blipFill>
        <p:spPr>
          <a:xfrm>
            <a:off x="5867250" y="1926284"/>
            <a:ext cx="6273046" cy="2159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E7C21A-12CF-3EB0-D381-32C8C551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r>
              <a:rPr lang="en-US" sz="4500" dirty="0"/>
              <a:t> HD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9719A-4D93-E217-3081-89671029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54A75-B4BF-80EA-CDCA-8663B4308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25"/>
          <a:stretch/>
        </p:blipFill>
        <p:spPr>
          <a:xfrm>
            <a:off x="5867250" y="4506034"/>
            <a:ext cx="6273045" cy="12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48F0-0816-C7C3-4F65-2CAAE534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808"/>
            <a:ext cx="10972800" cy="1143000"/>
          </a:xfrm>
        </p:spPr>
        <p:txBody>
          <a:bodyPr/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r>
              <a:rPr lang="en-US" sz="4500" dirty="0"/>
              <a:t>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DB254-B3B9-D34C-67D6-FD51B688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86" y="1234947"/>
            <a:ext cx="8627828" cy="488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18C42-1DEE-8DE7-FABC-9A0D7FE1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pic>
        <p:nvPicPr>
          <p:cNvPr id="8" name="Content Placeholder 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83F8E27-E533-AA47-9A7A-DDD464196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8" t="81318" r="47247"/>
          <a:stretch/>
        </p:blipFill>
        <p:spPr bwMode="auto">
          <a:xfrm>
            <a:off x="98834" y="6118924"/>
            <a:ext cx="3400903" cy="7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159F598A-3934-77B3-E974-B79EF35BD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29" t="71389" r="10791"/>
          <a:stretch/>
        </p:blipFill>
        <p:spPr bwMode="auto">
          <a:xfrm>
            <a:off x="3499737" y="5734731"/>
            <a:ext cx="2272910" cy="10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D162C-2B7C-2520-EF0E-906F30102B98}"/>
              </a:ext>
            </a:extLst>
          </p:cNvPr>
          <p:cNvSpPr txBox="1"/>
          <p:nvPr/>
        </p:nvSpPr>
        <p:spPr>
          <a:xfrm>
            <a:off x="204522" y="2122998"/>
            <a:ext cx="112947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poly-A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75E93-7800-3096-D006-6DB6D43EAFB6}"/>
              </a:ext>
            </a:extLst>
          </p:cNvPr>
          <p:cNvSpPr txBox="1"/>
          <p:nvPr/>
        </p:nvSpPr>
        <p:spPr>
          <a:xfrm>
            <a:off x="204522" y="4471389"/>
            <a:ext cx="15055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Probe-based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45F406-54ED-8EE2-BD3F-E0048709F5F1}"/>
              </a:ext>
            </a:extLst>
          </p:cNvPr>
          <p:cNvSpPr/>
          <p:nvPr/>
        </p:nvSpPr>
        <p:spPr>
          <a:xfrm>
            <a:off x="8413214" y="3120992"/>
            <a:ext cx="3273961" cy="76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33720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Generic 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1165</Words>
  <Application>Microsoft Macintosh PowerPoint</Application>
  <PresentationFormat>Widescreen</PresentationFormat>
  <Paragraphs>193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Times New Roman</vt:lpstr>
      <vt:lpstr>Office Theme</vt:lpstr>
      <vt:lpstr>Generic PPT</vt:lpstr>
      <vt:lpstr>scRGOT Coder Upgrade: Spatial Transcriptomics</vt:lpstr>
      <vt:lpstr>Why spatial?</vt:lpstr>
      <vt:lpstr>Spatial transcriptomics has  broad applications</vt:lpstr>
      <vt:lpstr>Spatial transcriptomics is not “new”…</vt:lpstr>
      <vt:lpstr>…but it’s expanding!</vt:lpstr>
      <vt:lpstr>PowerPoint Presentation</vt:lpstr>
      <vt:lpstr>10X Genomics Visium</vt:lpstr>
      <vt:lpstr>10X Genomics Visium HD</vt:lpstr>
      <vt:lpstr>10X Genomics Visium Workflows</vt:lpstr>
      <vt:lpstr>10X Genomics Visium and Visium HD</vt:lpstr>
      <vt:lpstr>Spatial Transcriptomics Analysis</vt:lpstr>
      <vt:lpstr>Raw data processing: </vt:lpstr>
      <vt:lpstr>Downstream analysis:  choose your own adventure!</vt:lpstr>
      <vt:lpstr>Today’s data:Spatial transcriptomic map of  aging mouse brain</vt:lpstr>
      <vt:lpstr>Regions of Interest (ROI)</vt:lpstr>
      <vt:lpstr>Experimental Considerations</vt:lpstr>
      <vt:lpstr>Other spatial -omics</vt:lpstr>
      <vt:lpstr>What challenges remain?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scRGOT Coder Upgrade: Spatial Transcriptomics</dc:title>
  <dc:creator>Strawser, Corinne</dc:creator>
  <cp:lastModifiedBy>Strawser, Corinne</cp:lastModifiedBy>
  <cp:revision>8</cp:revision>
  <dcterms:created xsi:type="dcterms:W3CDTF">2025-04-22T18:25:08Z</dcterms:created>
  <dcterms:modified xsi:type="dcterms:W3CDTF">2025-04-23T19:42:51Z</dcterms:modified>
</cp:coreProperties>
</file>